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19456"/>
            <a:ext cx="6400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青葉ワークス　手順書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80" y="219456"/>
            <a:ext cx="1828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ニブンノニ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868680"/>
            <a:ext cx="6492240" cy="11430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3200" b="1">
                <a:solidFill>
                  <a:srgbClr val="17363C"/>
                </a:solidFill>
                <a:latin typeface="游ゴシック"/>
              </a:defRPr>
            </a:pPr>
            <a:r>
              <a:t>商品情報を一か所にまとめる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057400"/>
            <a:ext cx="6126480" cy="5943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667A6A"/>
                </a:solidFill>
                <a:latin typeface="游ゴシック"/>
              </a:defRPr>
            </a:pPr>
            <a:r>
              <a:t>発売準備を始める前の材料確認</a:t>
            </a:r>
          </a:p>
        </p:txBody>
      </p:sp>
      <p:pic>
        <p:nvPicPr>
          <p:cNvPr id="6" name="Picture 5" descr="campaign-chai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005840"/>
            <a:ext cx="4206240" cy="4663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6072" y="3017520"/>
            <a:ext cx="6217920" cy="54864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17363C"/>
                </a:solidFill>
                <a:latin typeface="游ゴシック"/>
              </a:defRPr>
            </a:pPr>
            <a:r>
              <a:t>商品名と写真の採用版を揃える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6072" y="3749039"/>
            <a:ext cx="6217920" cy="54864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17363C"/>
                </a:solidFill>
                <a:latin typeface="游ゴシック"/>
              </a:defRPr>
            </a:pPr>
            <a:r>
              <a:t>確認済みの情報と未確定の情報を分ける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072" y="4480560"/>
            <a:ext cx="6217920" cy="54864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17363C"/>
                </a:solidFill>
                <a:latin typeface="游ゴシック"/>
              </a:defRPr>
            </a:pPr>
            <a:r>
              <a:t>情報の確認担当を記録する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172200"/>
            <a:ext cx="9144000" cy="329184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架空データを使ったサンプル業務の実行　編集できる資料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1360" y="6144768"/>
            <a:ext cx="73152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1 / 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19456"/>
            <a:ext cx="6400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青葉ワークス　手順書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80" y="219456"/>
            <a:ext cx="1828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ニブンノニ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868680"/>
            <a:ext cx="11155680" cy="11430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3200" b="1">
                <a:solidFill>
                  <a:srgbClr val="17363C"/>
                </a:solidFill>
                <a:latin typeface="游ゴシック"/>
              </a:defRPr>
            </a:pPr>
            <a:r>
              <a:t>原稿と資料を同じ材料から作る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057400"/>
            <a:ext cx="10972800" cy="5943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667A6A"/>
                </a:solidFill>
                <a:latin typeface="游ゴシック"/>
              </a:defRPr>
            </a:pPr>
            <a:r>
              <a:t>説明の食い違いを防ぐ制作手順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3108960"/>
            <a:ext cx="347472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000" b="0">
                <a:solidFill>
                  <a:srgbClr val="18343B"/>
                </a:solidFill>
                <a:latin typeface="游ゴシック"/>
              </a:defRPr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768096" y="3273552"/>
            <a:ext cx="914400" cy="4572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1">
                <a:solidFill>
                  <a:srgbClr val="739540"/>
                </a:solidFill>
                <a:latin typeface="游ゴシック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922776"/>
            <a:ext cx="3154680" cy="118872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2100" b="1">
                <a:solidFill>
                  <a:srgbClr val="17363C"/>
                </a:solidFill>
                <a:latin typeface="游ゴシック"/>
              </a:defRPr>
            </a:pPr>
            <a:r>
              <a:t>読書とひと息を軸にSNS原稿を作る</a:t>
            </a:r>
          </a:p>
        </p:txBody>
      </p:sp>
      <p:sp>
        <p:nvSpPr>
          <p:cNvPr id="9" name="Rectangle 8"/>
          <p:cNvSpPr/>
          <p:nvPr/>
        </p:nvSpPr>
        <p:spPr>
          <a:xfrm>
            <a:off x="4325112" y="3108960"/>
            <a:ext cx="347472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000" b="0">
                <a:solidFill>
                  <a:srgbClr val="18343B"/>
                </a:solidFill>
                <a:latin typeface="游ゴシック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4453128" y="3273552"/>
            <a:ext cx="914400" cy="4572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1">
                <a:solidFill>
                  <a:srgbClr val="739540"/>
                </a:solidFill>
                <a:latin typeface="游ゴシック"/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3128" y="3922776"/>
            <a:ext cx="3154680" cy="118872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2100" b="1">
                <a:solidFill>
                  <a:srgbClr val="17363C"/>
                </a:solidFill>
                <a:latin typeface="游ゴシック"/>
              </a:defRPr>
            </a:pPr>
            <a:r>
              <a:t>同じ訴求で提案資料と研修資料を作る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10144" y="3108960"/>
            <a:ext cx="347472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000" b="0">
                <a:solidFill>
                  <a:srgbClr val="18343B"/>
                </a:solidFill>
                <a:latin typeface="游ゴシック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8138160" y="3273552"/>
            <a:ext cx="914400" cy="4572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1">
                <a:solidFill>
                  <a:srgbClr val="739540"/>
                </a:solidFill>
                <a:latin typeface="游ゴシック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38160" y="3922776"/>
            <a:ext cx="3154680" cy="118872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2100" b="1">
                <a:solidFill>
                  <a:srgbClr val="17363C"/>
                </a:solidFill>
                <a:latin typeface="游ゴシック"/>
              </a:defRPr>
            </a:pPr>
            <a:r>
              <a:t>変更した情報は制作物に反映する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172200"/>
            <a:ext cx="9144000" cy="329184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架空データを使ったサンプル業務の実行　編集できる資料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81360" y="6144768"/>
            <a:ext cx="73152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2 / 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19456"/>
            <a:ext cx="6400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青葉ワークス　手順書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80" y="219456"/>
            <a:ext cx="1828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ニブンノニ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868680"/>
            <a:ext cx="11155680" cy="11430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3200" b="1">
                <a:solidFill>
                  <a:srgbClr val="17363C"/>
                </a:solidFill>
                <a:latin typeface="游ゴシック"/>
              </a:defRPr>
            </a:pPr>
            <a:r>
              <a:t>公開前に担当者が確認する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057400"/>
            <a:ext cx="10972800" cy="5943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667A6A"/>
                </a:solidFill>
                <a:latin typeface="游ゴシック"/>
              </a:defRPr>
            </a:pPr>
            <a:r>
              <a:t>内容と見た目を一緒に点検する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3017520"/>
            <a:ext cx="10789920" cy="667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0">
                <a:solidFill>
                  <a:srgbClr val="17363C"/>
                </a:solidFill>
                <a:latin typeface="游ゴシック"/>
              </a:defRPr>
            </a:pPr>
            <a:r>
              <a:t>01　未確認の価格や性能が入っていないかを見る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3849624"/>
            <a:ext cx="10789920" cy="667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0">
                <a:solidFill>
                  <a:srgbClr val="17363C"/>
                </a:solidFill>
                <a:latin typeface="游ゴシック"/>
              </a:defRPr>
            </a:pPr>
            <a:r>
              <a:t>02　写真と商品名と文章が一致しているかを見る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681728"/>
            <a:ext cx="10789920" cy="667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0">
                <a:solidFill>
                  <a:srgbClr val="17363C"/>
                </a:solidFill>
                <a:latin typeface="游ゴシック"/>
              </a:defRPr>
            </a:pPr>
            <a:r>
              <a:t>03　公開する版を承認担当へ渡す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172200"/>
            <a:ext cx="9144000" cy="329184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架空データを使ったサンプル業務の実行　編集できる資料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144768"/>
            <a:ext cx="73152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3 / 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27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19456"/>
            <a:ext cx="6400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CBDACF"/>
                </a:solidFill>
                <a:latin typeface="游ゴシック"/>
              </a:defRPr>
            </a:pPr>
            <a:r>
              <a:t>青葉ワークス　手順書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80" y="219456"/>
            <a:ext cx="1828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CBDACF"/>
                </a:solidFill>
                <a:latin typeface="游ゴシック"/>
              </a:defRPr>
            </a:pPr>
            <a:r>
              <a:t>ニブンノニ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868680"/>
            <a:ext cx="11155680" cy="11430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游ゴシック"/>
              </a:defRPr>
            </a:pPr>
            <a:r>
              <a:t>確認結果を次の制作に残す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057400"/>
            <a:ext cx="10972800" cy="5943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CBDACF"/>
                </a:solidFill>
                <a:latin typeface="游ゴシック"/>
              </a:defRPr>
            </a:pPr>
            <a:r>
              <a:t>発売後も説明を揃えて更新する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3017520"/>
            <a:ext cx="10789920" cy="667512"/>
          </a:xfrm>
          <a:prstGeom prst="rect">
            <a:avLst/>
          </a:prstGeom>
          <a:solidFill>
            <a:srgbClr val="2440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1">
                <a:solidFill>
                  <a:srgbClr val="FFFFFF"/>
                </a:solidFill>
                <a:latin typeface="游ゴシック"/>
              </a:defRPr>
            </a:pPr>
            <a:r>
              <a:t>01　採用した原稿と資料を保存する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3849624"/>
            <a:ext cx="10789920" cy="667512"/>
          </a:xfrm>
          <a:prstGeom prst="rect">
            <a:avLst/>
          </a:prstGeom>
          <a:solidFill>
            <a:srgbClr val="2440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1">
                <a:solidFill>
                  <a:srgbClr val="FFFFFF"/>
                </a:solidFill>
                <a:latin typeface="游ゴシック"/>
              </a:defRPr>
            </a:pPr>
            <a:r>
              <a:t>02　修正した理由を制作記録に残す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681728"/>
            <a:ext cx="10789920" cy="667512"/>
          </a:xfrm>
          <a:prstGeom prst="rect">
            <a:avLst/>
          </a:prstGeom>
          <a:solidFill>
            <a:srgbClr val="2440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1">
                <a:solidFill>
                  <a:srgbClr val="FFFFFF"/>
                </a:solidFill>
                <a:latin typeface="游ゴシック"/>
              </a:defRPr>
            </a:pPr>
            <a:r>
              <a:t>03　次回会議で反応と質問を持ち寄る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172200"/>
            <a:ext cx="9144000" cy="329184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CBDACF"/>
                </a:solidFill>
                <a:latin typeface="游ゴシック"/>
              </a:defRPr>
            </a:pPr>
            <a:r>
              <a:t>架空データを使ったサンプル業務の実行　編集できる資料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144768"/>
            <a:ext cx="73152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CBDACF"/>
                </a:solidFill>
                <a:latin typeface="游ゴシック"/>
              </a:defRPr>
            </a:pPr>
            <a:r>
              <a:t>4 / 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