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提案資料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649224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新発売の伝え方を一つに揃える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612648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青葉ワークスのラウンジチェア発売企画</a:t>
            </a:r>
          </a:p>
        </p:txBody>
      </p:sp>
      <p:pic>
        <p:nvPicPr>
          <p:cNvPr id="6" name="Picture 5" descr="campaign-chai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640" y="1005840"/>
            <a:ext cx="4206240" cy="46634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6072" y="3017520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読書やひと息の場面から商品を紹介する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6072" y="3749039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SNSと資料で同じ商品情報を使う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072" y="4480560"/>
            <a:ext cx="6217920" cy="54864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17363C"/>
                </a:solidFill>
                <a:latin typeface="游ゴシック"/>
              </a:defRPr>
            </a:pPr>
            <a:r>
              <a:t>価格と発売日は確定後に案内する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1 /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提案資料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過ごしたい時間から届ける相手を考える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商品の見た目だけで終わらない紹介へ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768096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読書に使う椅子を探している方に届ける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5112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4453128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部屋にひと息つく場所をつくりたい方に届ける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0144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138160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椅子と周りの余白を想像できる説明にする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提案資料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中心に置くのは椅子のある時間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写真で見えるかたちと使う場面から伝える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01　日差しの入る部屋と椅子を一緒に見せる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02　読書やひと息の場面を問いかける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03　寸法や耐荷重や座り心地を推測で断定しない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7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CBDACF"/>
                </a:solidFill>
                <a:latin typeface="游ゴシック"/>
              </a:defRPr>
            </a:pPr>
            <a:r>
              <a:t>青葉ワークス　提案資料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CBDACF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游ゴシック"/>
              </a:defRPr>
            </a:pPr>
            <a:r>
              <a:t>SNSは読む場面に合わせて展開する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CBDACF"/>
                </a:solidFill>
                <a:latin typeface="游ゴシック"/>
              </a:defRPr>
            </a:pPr>
            <a:r>
              <a:t>同じ材料から媒体ごとの原稿へ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01　短文投稿では商品と続報を簡潔に伝える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02　画像投稿では選び方を順番に紹介する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2440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1">
                <a:solidFill>
                  <a:srgbClr val="FFFFFF"/>
                </a:solidFill>
                <a:latin typeface="游ゴシック"/>
              </a:defRPr>
            </a:pPr>
            <a:r>
              <a:t>03　短い動画では写真と文字と声で印象を残す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CBDACF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CBDACF"/>
                </a:solidFill>
                <a:latin typeface="游ゴシック"/>
              </a:defRPr>
            </a:pPr>
            <a: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提案資料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資料も同じ商品情報で揃える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社内で説明が食い違わない制作体制へ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7" name="TextBox 6"/>
          <p:cNvSpPr txBox="1"/>
          <p:nvPr/>
        </p:nvSpPr>
        <p:spPr>
          <a:xfrm>
            <a:off x="768096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提案資料で発売企画を共有する</a:t>
            </a:r>
          </a:p>
        </p:txBody>
      </p:sp>
      <p:sp>
        <p:nvSpPr>
          <p:cNvPr id="9" name="Rectangle 8"/>
          <p:cNvSpPr/>
          <p:nvPr/>
        </p:nvSpPr>
        <p:spPr>
          <a:xfrm>
            <a:off x="4325112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0" name="TextBox 9"/>
          <p:cNvSpPr txBox="1"/>
          <p:nvPr/>
        </p:nvSpPr>
        <p:spPr>
          <a:xfrm>
            <a:off x="4453128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53128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研修資料で伝える順番を揃える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10144" y="3108960"/>
            <a:ext cx="3474720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000" b="0">
                <a:solidFill>
                  <a:srgbClr val="18343B"/>
                </a:solidFill>
                <a:latin typeface="游ゴシック"/>
              </a:defRPr>
            </a:pPr>
          </a:p>
        </p:txBody>
      </p:sp>
      <p:sp>
        <p:nvSpPr>
          <p:cNvPr id="13" name="TextBox 12"/>
          <p:cNvSpPr txBox="1"/>
          <p:nvPr/>
        </p:nvSpPr>
        <p:spPr>
          <a:xfrm>
            <a:off x="8138160" y="3273552"/>
            <a:ext cx="914400" cy="4572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1">
                <a:solidFill>
                  <a:srgbClr val="739540"/>
                </a:solidFill>
                <a:latin typeface="游ゴシック"/>
              </a:defRPr>
            </a:pPr>
            <a: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8160" y="3922776"/>
            <a:ext cx="3154680" cy="118872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2100" b="1">
                <a:solidFill>
                  <a:srgbClr val="17363C"/>
                </a:solidFill>
                <a:latin typeface="游ゴシック"/>
              </a:defRPr>
            </a:pPr>
            <a:r>
              <a:t>手順書で公開前の確認事項を揃える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219456"/>
            <a:ext cx="6400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青葉ワークス　提案資料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84080" y="219456"/>
            <a:ext cx="182880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200" b="1">
                <a:solidFill>
                  <a:srgbClr val="667A6A"/>
                </a:solidFill>
                <a:latin typeface="游ゴシック"/>
              </a:defRPr>
            </a:pPr>
            <a:r>
              <a:t>ニブンノニ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5488" y="868680"/>
            <a:ext cx="11155680" cy="114300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3200" b="1">
                <a:solidFill>
                  <a:srgbClr val="17363C"/>
                </a:solidFill>
                <a:latin typeface="游ゴシック"/>
              </a:defRPr>
            </a:pPr>
            <a:r>
              <a:t>次に決めることを明確にする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057400"/>
            <a:ext cx="10972800" cy="5943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800" b="0">
                <a:solidFill>
                  <a:srgbClr val="667A6A"/>
                </a:solidFill>
                <a:latin typeface="游ゴシック"/>
              </a:defRPr>
            </a:pPr>
            <a:r>
              <a:t>必要な情報を確認して発売準備を進める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3017520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01　商品担当が価格と発売日を確認する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849624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02　制作担当が原稿と資料を仕上げる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4681728"/>
            <a:ext cx="10789920" cy="6675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rIns="146304" tIns="91440"/>
          <a:lstStyle/>
          <a:p>
            <a:pPr algn="ctr">
              <a:defRPr sz="2100" b="0">
                <a:solidFill>
                  <a:srgbClr val="17363C"/>
                </a:solidFill>
                <a:latin typeface="游ゴシック"/>
              </a:defRPr>
            </a:pPr>
            <a:r>
              <a:t>03　承認担当が掲載内容を確認して公開を決める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6172200"/>
            <a:ext cx="9144000" cy="329184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架空データを使ったサンプル業務の実行　編集できる資料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81360" y="6144768"/>
            <a:ext cx="731520" cy="365760"/>
          </a:xfrm>
          <a:prstGeom prst="rect">
            <a:avLst/>
          </a:prstGeom>
          <a:noFill/>
        </p:spPr>
        <p:txBody>
          <a:bodyPr wrap="square" lIns="146304" rIns="146304" tIns="91440">
            <a:spAutoFit/>
          </a:bodyPr>
          <a:lstStyle/>
          <a:p>
            <a:pPr>
              <a:defRPr sz="1000" b="0">
                <a:solidFill>
                  <a:srgbClr val="667A6A"/>
                </a:solidFill>
                <a:latin typeface="游ゴシック"/>
              </a:defRPr>
            </a:pPr>
            <a:r>
              <a:t>6 /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