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19456"/>
            <a:ext cx="640080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200" b="1">
                <a:solidFill>
                  <a:srgbClr val="667A6A"/>
                </a:solidFill>
                <a:latin typeface="游ゴシック"/>
              </a:defRPr>
            </a:pPr>
            <a:r>
              <a:t>青葉ワークス　研修資料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784080" y="219456"/>
            <a:ext cx="182880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200" b="1">
                <a:solidFill>
                  <a:srgbClr val="667A6A"/>
                </a:solidFill>
                <a:latin typeface="游ゴシック"/>
              </a:defRPr>
            </a:pPr>
            <a:r>
              <a:t>ニブンノニ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5488" y="868680"/>
            <a:ext cx="6492240" cy="114300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3200" b="1">
                <a:solidFill>
                  <a:srgbClr val="17363C"/>
                </a:solidFill>
                <a:latin typeface="游ゴシック"/>
              </a:defRPr>
            </a:pPr>
            <a:r>
              <a:t>同じ商品を同じ言葉で案内する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2057400"/>
            <a:ext cx="6126480" cy="5943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800" b="0">
                <a:solidFill>
                  <a:srgbClr val="667A6A"/>
                </a:solidFill>
                <a:latin typeface="游ゴシック"/>
              </a:defRPr>
            </a:pPr>
            <a:r>
              <a:t>新商品の発信を担当する方向けの準備研修</a:t>
            </a:r>
          </a:p>
        </p:txBody>
      </p:sp>
      <p:pic>
        <p:nvPicPr>
          <p:cNvPr id="6" name="Picture 5" descr="campaign-chai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6640" y="1005840"/>
            <a:ext cx="4206240" cy="46634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6072" y="3017520"/>
            <a:ext cx="6217920" cy="54864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800" b="0">
                <a:solidFill>
                  <a:srgbClr val="17363C"/>
                </a:solidFill>
                <a:latin typeface="游ゴシック"/>
              </a:defRPr>
            </a:pPr>
            <a:r>
              <a:t>商品の確認済み情報を読み合わせる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6072" y="3749039"/>
            <a:ext cx="6217920" cy="54864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800" b="0">
                <a:solidFill>
                  <a:srgbClr val="17363C"/>
                </a:solidFill>
                <a:latin typeface="游ゴシック"/>
              </a:defRPr>
            </a:pPr>
            <a:r>
              <a:t>読書やひと息の場面と届ける相手を共有する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6072" y="4480560"/>
            <a:ext cx="6217920" cy="54864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800" b="0">
                <a:solidFill>
                  <a:srgbClr val="17363C"/>
                </a:solidFill>
                <a:latin typeface="游ゴシック"/>
              </a:defRPr>
            </a:pPr>
            <a:r>
              <a:t>未確定の情報を見分けて扱う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6172200"/>
            <a:ext cx="9144000" cy="329184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000" b="0">
                <a:solidFill>
                  <a:srgbClr val="667A6A"/>
                </a:solidFill>
                <a:latin typeface="游ゴシック"/>
              </a:defRPr>
            </a:pPr>
            <a:r>
              <a:t>架空データを使ったサンプル業務の実行　編集できる資料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81360" y="6144768"/>
            <a:ext cx="73152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000" b="0">
                <a:solidFill>
                  <a:srgbClr val="667A6A"/>
                </a:solidFill>
                <a:latin typeface="游ゴシック"/>
              </a:defRPr>
            </a:pPr>
            <a:r>
              <a:t>1 / 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19456"/>
            <a:ext cx="640080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200" b="1">
                <a:solidFill>
                  <a:srgbClr val="667A6A"/>
                </a:solidFill>
                <a:latin typeface="游ゴシック"/>
              </a:defRPr>
            </a:pPr>
            <a:r>
              <a:t>青葉ワークス　研修資料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784080" y="219456"/>
            <a:ext cx="182880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200" b="1">
                <a:solidFill>
                  <a:srgbClr val="667A6A"/>
                </a:solidFill>
                <a:latin typeface="游ゴシック"/>
              </a:defRPr>
            </a:pPr>
            <a:r>
              <a:t>ニブンノニ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5488" y="868680"/>
            <a:ext cx="11155680" cy="114300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3200" b="1">
                <a:solidFill>
                  <a:srgbClr val="17363C"/>
                </a:solidFill>
                <a:latin typeface="游ゴシック"/>
              </a:defRPr>
            </a:pPr>
            <a:r>
              <a:t>まず分かっていることを揃える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2057400"/>
            <a:ext cx="10972800" cy="5943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800" b="0">
                <a:solidFill>
                  <a:srgbClr val="667A6A"/>
                </a:solidFill>
                <a:latin typeface="游ゴシック"/>
              </a:defRPr>
            </a:pPr>
            <a:r>
              <a:t>原稿を書く前に材料を確認する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3108960"/>
            <a:ext cx="3474720" cy="21031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91440"/>
          <a:lstStyle/>
          <a:p>
            <a:pPr algn="ctr">
              <a:defRPr sz="2000" b="0">
                <a:solidFill>
                  <a:srgbClr val="18343B"/>
                </a:solidFill>
                <a:latin typeface="游ゴシック"/>
              </a:defRPr>
            </a:pPr>
          </a:p>
        </p:txBody>
      </p:sp>
      <p:sp>
        <p:nvSpPr>
          <p:cNvPr id="7" name="TextBox 6"/>
          <p:cNvSpPr txBox="1"/>
          <p:nvPr/>
        </p:nvSpPr>
        <p:spPr>
          <a:xfrm>
            <a:off x="768096" y="3273552"/>
            <a:ext cx="914400" cy="45720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800" b="1">
                <a:solidFill>
                  <a:srgbClr val="739540"/>
                </a:solidFill>
                <a:latin typeface="游ゴシック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" y="3922776"/>
            <a:ext cx="3154680" cy="118872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2100" b="1">
                <a:solidFill>
                  <a:srgbClr val="17363C"/>
                </a:solidFill>
                <a:latin typeface="游ゴシック"/>
              </a:defRPr>
            </a:pPr>
            <a:r>
              <a:t>商品名は青葉ワークスのラウンジチェア</a:t>
            </a:r>
          </a:p>
        </p:txBody>
      </p:sp>
      <p:sp>
        <p:nvSpPr>
          <p:cNvPr id="9" name="Rectangle 8"/>
          <p:cNvSpPr/>
          <p:nvPr/>
        </p:nvSpPr>
        <p:spPr>
          <a:xfrm>
            <a:off x="4325112" y="3108960"/>
            <a:ext cx="3474720" cy="21031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91440"/>
          <a:lstStyle/>
          <a:p>
            <a:pPr algn="ctr">
              <a:defRPr sz="2000" b="0">
                <a:solidFill>
                  <a:srgbClr val="18343B"/>
                </a:solidFill>
                <a:latin typeface="游ゴシック"/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4453128" y="3273552"/>
            <a:ext cx="914400" cy="45720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800" b="1">
                <a:solidFill>
                  <a:srgbClr val="739540"/>
                </a:solidFill>
                <a:latin typeface="游ゴシック"/>
              </a:defRPr>
            </a:pPr>
            <a: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53128" y="3922776"/>
            <a:ext cx="3154680" cy="118872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2100" b="1">
                <a:solidFill>
                  <a:srgbClr val="17363C"/>
                </a:solidFill>
                <a:latin typeface="游ゴシック"/>
              </a:defRPr>
            </a:pPr>
            <a:r>
              <a:t>商品写真を使ってかたちを紹介する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10144" y="3108960"/>
            <a:ext cx="3474720" cy="21031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91440"/>
          <a:lstStyle/>
          <a:p>
            <a:pPr algn="ctr">
              <a:defRPr sz="2000" b="0">
                <a:solidFill>
                  <a:srgbClr val="18343B"/>
                </a:solidFill>
                <a:latin typeface="游ゴシック"/>
              </a:defRPr>
            </a:pPr>
          </a:p>
        </p:txBody>
      </p:sp>
      <p:sp>
        <p:nvSpPr>
          <p:cNvPr id="13" name="TextBox 12"/>
          <p:cNvSpPr txBox="1"/>
          <p:nvPr/>
        </p:nvSpPr>
        <p:spPr>
          <a:xfrm>
            <a:off x="8138160" y="3273552"/>
            <a:ext cx="914400" cy="45720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800" b="1">
                <a:solidFill>
                  <a:srgbClr val="739540"/>
                </a:solidFill>
                <a:latin typeface="游ゴシック"/>
              </a:defRPr>
            </a:pPr>
            <a: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38160" y="3922776"/>
            <a:ext cx="3154680" cy="118872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2100" b="1">
                <a:solidFill>
                  <a:srgbClr val="17363C"/>
                </a:solidFill>
                <a:latin typeface="游ゴシック"/>
              </a:defRPr>
            </a:pPr>
            <a:r>
              <a:t>価格と発売日は未確定として扱う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6172200"/>
            <a:ext cx="9144000" cy="329184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000" b="0">
                <a:solidFill>
                  <a:srgbClr val="667A6A"/>
                </a:solidFill>
                <a:latin typeface="游ゴシック"/>
              </a:defRPr>
            </a:pPr>
            <a:r>
              <a:t>架空データを使ったサンプル業務の実行　編集できる資料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881360" y="6144768"/>
            <a:ext cx="73152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000" b="0">
                <a:solidFill>
                  <a:srgbClr val="667A6A"/>
                </a:solidFill>
                <a:latin typeface="游ゴシック"/>
              </a:defRPr>
            </a:pPr>
            <a:r>
              <a:t>2 / 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19456"/>
            <a:ext cx="640080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200" b="1">
                <a:solidFill>
                  <a:srgbClr val="667A6A"/>
                </a:solidFill>
                <a:latin typeface="游ゴシック"/>
              </a:defRPr>
            </a:pPr>
            <a:r>
              <a:t>青葉ワークス　研修資料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784080" y="219456"/>
            <a:ext cx="182880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200" b="1">
                <a:solidFill>
                  <a:srgbClr val="667A6A"/>
                </a:solidFill>
                <a:latin typeface="游ゴシック"/>
              </a:defRPr>
            </a:pPr>
            <a:r>
              <a:t>ニブンノニ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5488" y="868680"/>
            <a:ext cx="11155680" cy="114300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3200" b="1">
                <a:solidFill>
                  <a:srgbClr val="17363C"/>
                </a:solidFill>
                <a:latin typeface="游ゴシック"/>
              </a:defRPr>
            </a:pPr>
            <a:r>
              <a:t>写真と説明の役割を分ける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2057400"/>
            <a:ext cx="10972800" cy="5943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800" b="0">
                <a:solidFill>
                  <a:srgbClr val="667A6A"/>
                </a:solidFill>
                <a:latin typeface="游ゴシック"/>
              </a:defRPr>
            </a:pPr>
            <a:r>
              <a:t>見せることと伝えることを整理する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3017520"/>
            <a:ext cx="10789920" cy="6675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91440"/>
          <a:lstStyle/>
          <a:p>
            <a:pPr algn="ctr">
              <a:defRPr sz="2100" b="0">
                <a:solidFill>
                  <a:srgbClr val="17363C"/>
                </a:solidFill>
                <a:latin typeface="游ゴシック"/>
              </a:defRPr>
            </a:pPr>
            <a:r>
              <a:t>01　写真では椅子と部屋の余白を見せる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3849624"/>
            <a:ext cx="10789920" cy="6675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91440"/>
          <a:lstStyle/>
          <a:p>
            <a:pPr algn="ctr">
              <a:defRPr sz="2100" b="0">
                <a:solidFill>
                  <a:srgbClr val="17363C"/>
                </a:solidFill>
                <a:latin typeface="游ゴシック"/>
              </a:defRPr>
            </a:pPr>
            <a:r>
              <a:t>02　文章ではどんな時間を過ごしたいかを問いかける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4681728"/>
            <a:ext cx="10789920" cy="6675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91440"/>
          <a:lstStyle/>
          <a:p>
            <a:pPr algn="ctr">
              <a:defRPr sz="2100" b="0">
                <a:solidFill>
                  <a:srgbClr val="17363C"/>
                </a:solidFill>
                <a:latin typeface="游ゴシック"/>
              </a:defRPr>
            </a:pPr>
            <a:r>
              <a:t>03　写真から木の種類や座り心地を推測しない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6172200"/>
            <a:ext cx="9144000" cy="329184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000" b="0">
                <a:solidFill>
                  <a:srgbClr val="667A6A"/>
                </a:solidFill>
                <a:latin typeface="游ゴシック"/>
              </a:defRPr>
            </a:pPr>
            <a:r>
              <a:t>架空データを使ったサンプル業務の実行　編集できる資料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81360" y="6144768"/>
            <a:ext cx="73152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000" b="0">
                <a:solidFill>
                  <a:srgbClr val="667A6A"/>
                </a:solidFill>
                <a:latin typeface="游ゴシック"/>
              </a:defRPr>
            </a:pPr>
            <a:r>
              <a:t>3 / 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27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19456"/>
            <a:ext cx="640080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200" b="1">
                <a:solidFill>
                  <a:srgbClr val="CBDACF"/>
                </a:solidFill>
                <a:latin typeface="游ゴシック"/>
              </a:defRPr>
            </a:pPr>
            <a:r>
              <a:t>青葉ワークス　研修資料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784080" y="219456"/>
            <a:ext cx="182880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200" b="1">
                <a:solidFill>
                  <a:srgbClr val="CBDACF"/>
                </a:solidFill>
                <a:latin typeface="游ゴシック"/>
              </a:defRPr>
            </a:pPr>
            <a:r>
              <a:t>ニブンノニ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5488" y="868680"/>
            <a:ext cx="11155680" cy="114300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3200" b="1">
                <a:solidFill>
                  <a:srgbClr val="FFFFFF"/>
                </a:solidFill>
                <a:latin typeface="游ゴシック"/>
              </a:defRPr>
            </a:pPr>
            <a:r>
              <a:t>媒体ごとに文章を組み直す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2057400"/>
            <a:ext cx="10972800" cy="5943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800" b="0">
                <a:solidFill>
                  <a:srgbClr val="CBDACF"/>
                </a:solidFill>
                <a:latin typeface="游ゴシック"/>
              </a:defRPr>
            </a:pPr>
            <a:r>
              <a:t>伝える芯を保って読みやすくする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3017520"/>
            <a:ext cx="10789920" cy="667512"/>
          </a:xfrm>
          <a:prstGeom prst="rect">
            <a:avLst/>
          </a:prstGeom>
          <a:solidFill>
            <a:srgbClr val="2440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91440"/>
          <a:lstStyle/>
          <a:p>
            <a:pPr algn="ctr">
              <a:defRPr sz="2100" b="1">
                <a:solidFill>
                  <a:srgbClr val="FFFFFF"/>
                </a:solidFill>
                <a:latin typeface="游ゴシック"/>
              </a:defRPr>
            </a:pPr>
            <a:r>
              <a:t>01　短文投稿は商品紹介と続報を中心にする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3849624"/>
            <a:ext cx="10789920" cy="667512"/>
          </a:xfrm>
          <a:prstGeom prst="rect">
            <a:avLst/>
          </a:prstGeom>
          <a:solidFill>
            <a:srgbClr val="2440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91440"/>
          <a:lstStyle/>
          <a:p>
            <a:pPr algn="ctr">
              <a:defRPr sz="2100" b="1">
                <a:solidFill>
                  <a:srgbClr val="FFFFFF"/>
                </a:solidFill>
                <a:latin typeface="游ゴシック"/>
              </a:defRPr>
            </a:pPr>
            <a:r>
              <a:t>02　画像投稿は一枚に一つの内容を置く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4681728"/>
            <a:ext cx="10789920" cy="667512"/>
          </a:xfrm>
          <a:prstGeom prst="rect">
            <a:avLst/>
          </a:prstGeom>
          <a:solidFill>
            <a:srgbClr val="2440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91440"/>
          <a:lstStyle/>
          <a:p>
            <a:pPr algn="ctr">
              <a:defRPr sz="2100" b="1">
                <a:solidFill>
                  <a:srgbClr val="FFFFFF"/>
                </a:solidFill>
                <a:latin typeface="游ゴシック"/>
              </a:defRPr>
            </a:pPr>
            <a:r>
              <a:t>03　短い動画は場面ごとの言葉を絞る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6172200"/>
            <a:ext cx="9144000" cy="329184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000" b="0">
                <a:solidFill>
                  <a:srgbClr val="CBDACF"/>
                </a:solidFill>
                <a:latin typeface="游ゴシック"/>
              </a:defRPr>
            </a:pPr>
            <a:r>
              <a:t>架空データを使ったサンプル業務の実行　編集できる資料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81360" y="6144768"/>
            <a:ext cx="73152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000" b="0">
                <a:solidFill>
                  <a:srgbClr val="CBDACF"/>
                </a:solidFill>
                <a:latin typeface="游ゴシック"/>
              </a:defRPr>
            </a:pPr>
            <a:r>
              <a:t>4 / 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19456"/>
            <a:ext cx="640080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200" b="1">
                <a:solidFill>
                  <a:srgbClr val="667A6A"/>
                </a:solidFill>
                <a:latin typeface="游ゴシック"/>
              </a:defRPr>
            </a:pPr>
            <a:r>
              <a:t>青葉ワークス　研修資料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784080" y="219456"/>
            <a:ext cx="182880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200" b="1">
                <a:solidFill>
                  <a:srgbClr val="667A6A"/>
                </a:solidFill>
                <a:latin typeface="游ゴシック"/>
              </a:defRPr>
            </a:pPr>
            <a:r>
              <a:t>ニブンノニ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5488" y="868680"/>
            <a:ext cx="11155680" cy="114300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3200" b="1">
                <a:solidFill>
                  <a:srgbClr val="17363C"/>
                </a:solidFill>
                <a:latin typeface="游ゴシック"/>
              </a:defRPr>
            </a:pPr>
            <a:r>
              <a:t>原稿を確認してから外へ出す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2057400"/>
            <a:ext cx="10972800" cy="5943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800" b="0">
                <a:solidFill>
                  <a:srgbClr val="667A6A"/>
                </a:solidFill>
                <a:latin typeface="游ゴシック"/>
              </a:defRPr>
            </a:pPr>
            <a:r>
              <a:t>作る工程と公開する工程を分ける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3108960"/>
            <a:ext cx="3474720" cy="21031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91440"/>
          <a:lstStyle/>
          <a:p>
            <a:pPr algn="ctr">
              <a:defRPr sz="2000" b="0">
                <a:solidFill>
                  <a:srgbClr val="18343B"/>
                </a:solidFill>
                <a:latin typeface="游ゴシック"/>
              </a:defRPr>
            </a:pPr>
          </a:p>
        </p:txBody>
      </p:sp>
      <p:sp>
        <p:nvSpPr>
          <p:cNvPr id="7" name="TextBox 6"/>
          <p:cNvSpPr txBox="1"/>
          <p:nvPr/>
        </p:nvSpPr>
        <p:spPr>
          <a:xfrm>
            <a:off x="768096" y="3273552"/>
            <a:ext cx="914400" cy="45720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800" b="1">
                <a:solidFill>
                  <a:srgbClr val="739540"/>
                </a:solidFill>
                <a:latin typeface="游ゴシック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" y="3922776"/>
            <a:ext cx="3154680" cy="118872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2100" b="1">
                <a:solidFill>
                  <a:srgbClr val="17363C"/>
                </a:solidFill>
                <a:latin typeface="游ゴシック"/>
              </a:defRPr>
            </a:pPr>
            <a:r>
              <a:t>商品担当が仕様や表記を確認する</a:t>
            </a:r>
          </a:p>
        </p:txBody>
      </p:sp>
      <p:sp>
        <p:nvSpPr>
          <p:cNvPr id="9" name="Rectangle 8"/>
          <p:cNvSpPr/>
          <p:nvPr/>
        </p:nvSpPr>
        <p:spPr>
          <a:xfrm>
            <a:off x="4325112" y="3108960"/>
            <a:ext cx="3474720" cy="21031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91440"/>
          <a:lstStyle/>
          <a:p>
            <a:pPr algn="ctr">
              <a:defRPr sz="2000" b="0">
                <a:solidFill>
                  <a:srgbClr val="18343B"/>
                </a:solidFill>
                <a:latin typeface="游ゴシック"/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4453128" y="3273552"/>
            <a:ext cx="914400" cy="45720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800" b="1">
                <a:solidFill>
                  <a:srgbClr val="739540"/>
                </a:solidFill>
                <a:latin typeface="游ゴシック"/>
              </a:defRPr>
            </a:pPr>
            <a: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53128" y="3922776"/>
            <a:ext cx="3154680" cy="118872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2100" b="1">
                <a:solidFill>
                  <a:srgbClr val="17363C"/>
                </a:solidFill>
                <a:latin typeface="游ゴシック"/>
              </a:defRPr>
            </a:pPr>
            <a:r>
              <a:t>制作担当が画像と文章の一致を確認する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10144" y="3108960"/>
            <a:ext cx="3474720" cy="21031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91440"/>
          <a:lstStyle/>
          <a:p>
            <a:pPr algn="ctr">
              <a:defRPr sz="2000" b="0">
                <a:solidFill>
                  <a:srgbClr val="18343B"/>
                </a:solidFill>
                <a:latin typeface="游ゴシック"/>
              </a:defRPr>
            </a:pPr>
          </a:p>
        </p:txBody>
      </p:sp>
      <p:sp>
        <p:nvSpPr>
          <p:cNvPr id="13" name="TextBox 12"/>
          <p:cNvSpPr txBox="1"/>
          <p:nvPr/>
        </p:nvSpPr>
        <p:spPr>
          <a:xfrm>
            <a:off x="8138160" y="3273552"/>
            <a:ext cx="914400" cy="45720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800" b="1">
                <a:solidFill>
                  <a:srgbClr val="739540"/>
                </a:solidFill>
                <a:latin typeface="游ゴシック"/>
              </a:defRPr>
            </a:pPr>
            <a: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38160" y="3922776"/>
            <a:ext cx="3154680" cy="118872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2100" b="1">
                <a:solidFill>
                  <a:srgbClr val="17363C"/>
                </a:solidFill>
                <a:latin typeface="游ゴシック"/>
              </a:defRPr>
            </a:pPr>
            <a:r>
              <a:t>承認担当が公開する版を決める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6172200"/>
            <a:ext cx="9144000" cy="329184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000" b="0">
                <a:solidFill>
                  <a:srgbClr val="667A6A"/>
                </a:solidFill>
                <a:latin typeface="游ゴシック"/>
              </a:defRPr>
            </a:pPr>
            <a:r>
              <a:t>架空データを使ったサンプル業務の実行　編集できる資料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881360" y="6144768"/>
            <a:ext cx="73152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000" b="0">
                <a:solidFill>
                  <a:srgbClr val="667A6A"/>
                </a:solidFill>
                <a:latin typeface="游ゴシック"/>
              </a:defRPr>
            </a:pPr>
            <a:r>
              <a:t>5 / 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19456"/>
            <a:ext cx="640080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200" b="1">
                <a:solidFill>
                  <a:srgbClr val="667A6A"/>
                </a:solidFill>
                <a:latin typeface="游ゴシック"/>
              </a:defRPr>
            </a:pPr>
            <a:r>
              <a:t>青葉ワークス　研修資料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784080" y="219456"/>
            <a:ext cx="182880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200" b="1">
                <a:solidFill>
                  <a:srgbClr val="667A6A"/>
                </a:solidFill>
                <a:latin typeface="游ゴシック"/>
              </a:defRPr>
            </a:pPr>
            <a:r>
              <a:t>ニブンノニ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5488" y="868680"/>
            <a:ext cx="11155680" cy="114300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3200" b="1">
                <a:solidFill>
                  <a:srgbClr val="17363C"/>
                </a:solidFill>
                <a:latin typeface="游ゴシック"/>
              </a:defRPr>
            </a:pPr>
            <a:r>
              <a:t>一つの紹介文を自分で作る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2057400"/>
            <a:ext cx="10972800" cy="5943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800" b="0">
                <a:solidFill>
                  <a:srgbClr val="667A6A"/>
                </a:solidFill>
                <a:latin typeface="游ゴシック"/>
              </a:defRPr>
            </a:pPr>
            <a:r>
              <a:t>確認済みの材料だけで伝える練習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3017520"/>
            <a:ext cx="10789920" cy="6675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91440"/>
          <a:lstStyle/>
          <a:p>
            <a:pPr algn="ctr">
              <a:defRPr sz="2100" b="0">
                <a:solidFill>
                  <a:srgbClr val="17363C"/>
                </a:solidFill>
                <a:latin typeface="游ゴシック"/>
              </a:defRPr>
            </a:pPr>
            <a:r>
              <a:t>01　読書かひと息の場面を一つ選ぶ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3849624"/>
            <a:ext cx="10789920" cy="6675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91440"/>
          <a:lstStyle/>
          <a:p>
            <a:pPr algn="ctr">
              <a:defRPr sz="2100" b="0">
                <a:solidFill>
                  <a:srgbClr val="17363C"/>
                </a:solidFill>
                <a:latin typeface="游ゴシック"/>
              </a:defRPr>
            </a:pPr>
            <a:r>
              <a:t>02　椅子の色やかたちに添える紹介文を書く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4681728"/>
            <a:ext cx="10789920" cy="6675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91440"/>
          <a:lstStyle/>
          <a:p>
            <a:pPr algn="ctr">
              <a:defRPr sz="2100" b="0">
                <a:solidFill>
                  <a:srgbClr val="17363C"/>
                </a:solidFill>
                <a:latin typeface="游ゴシック"/>
              </a:defRPr>
            </a:pPr>
            <a:r>
              <a:t>03　未確認の性能や仕様が入っていないか見直す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6172200"/>
            <a:ext cx="9144000" cy="329184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000" b="0">
                <a:solidFill>
                  <a:srgbClr val="667A6A"/>
                </a:solidFill>
                <a:latin typeface="游ゴシック"/>
              </a:defRPr>
            </a:pPr>
            <a:r>
              <a:t>架空データを使ったサンプル業務の実行　編集できる資料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81360" y="6144768"/>
            <a:ext cx="73152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000" b="0">
                <a:solidFill>
                  <a:srgbClr val="667A6A"/>
                </a:solidFill>
                <a:latin typeface="游ゴシック"/>
              </a:defRPr>
            </a:pPr>
            <a:r>
              <a:t>6 / 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